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  <p:sldMasterId id="2147483674" r:id="rId5"/>
  </p:sldMasterIdLst>
  <p:notesMasterIdLst>
    <p:notesMasterId r:id="rId28"/>
  </p:notesMasterIdLst>
  <p:handoutMasterIdLst>
    <p:handoutMasterId r:id="rId29"/>
  </p:handoutMasterIdLst>
  <p:sldIdLst>
    <p:sldId id="278" r:id="rId6"/>
    <p:sldId id="269" r:id="rId7"/>
    <p:sldId id="293" r:id="rId8"/>
    <p:sldId id="289" r:id="rId9"/>
    <p:sldId id="306" r:id="rId10"/>
    <p:sldId id="326" r:id="rId11"/>
    <p:sldId id="331" r:id="rId12"/>
    <p:sldId id="327" r:id="rId13"/>
    <p:sldId id="328" r:id="rId14"/>
    <p:sldId id="329" r:id="rId15"/>
    <p:sldId id="330" r:id="rId16"/>
    <p:sldId id="266" r:id="rId17"/>
    <p:sldId id="284" r:id="rId18"/>
    <p:sldId id="290" r:id="rId19"/>
    <p:sldId id="291" r:id="rId20"/>
    <p:sldId id="292" r:id="rId21"/>
    <p:sldId id="287" r:id="rId22"/>
    <p:sldId id="294" r:id="rId23"/>
    <p:sldId id="297" r:id="rId24"/>
    <p:sldId id="298" r:id="rId25"/>
    <p:sldId id="299" r:id="rId26"/>
    <p:sldId id="30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4540"/>
    <a:srgbClr val="FF7E79"/>
    <a:srgbClr val="191818"/>
    <a:srgbClr val="316999"/>
    <a:srgbClr val="008F00"/>
    <a:srgbClr val="2C567A"/>
    <a:srgbClr val="666666"/>
    <a:srgbClr val="76D6FF"/>
    <a:srgbClr val="0D1D51"/>
    <a:srgbClr val="007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87949" autoAdjust="0"/>
  </p:normalViewPr>
  <p:slideViewPr>
    <p:cSldViewPr snapToGrid="0" showGuides="1">
      <p:cViewPr varScale="1">
        <p:scale>
          <a:sx n="119" d="100"/>
          <a:sy n="119" d="100"/>
        </p:scale>
        <p:origin x="42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8/6/2020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8/6/2020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7916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74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328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269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809417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5825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129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9363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5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305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9030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9699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00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2406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2345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3202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2004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36304E-FDE3-4B4F-A3B7-EBE87F3FA5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977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5857" y="864667"/>
            <a:ext cx="9752074" cy="1089025"/>
          </a:xfrm>
        </p:spPr>
        <p:txBody>
          <a:bodyPr/>
          <a:lstStyle>
            <a:lvl1pPr>
              <a:lnSpc>
                <a:spcPct val="100000"/>
              </a:lnSpc>
              <a:defRPr b="0" i="0">
                <a:solidFill>
                  <a:srgbClr val="FFFFFF"/>
                </a:solidFill>
                <a:latin typeface="Impact" panose="020B0806030902050204" pitchFamily="34" charset="0"/>
                <a:ea typeface="Roboto Slab" pitchFamily="2" charset="0"/>
                <a:cs typeface="Impact" panose="020B080603090205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5857" y="2060848"/>
            <a:ext cx="10238581" cy="3509963"/>
          </a:xfrm>
        </p:spPr>
        <p:txBody>
          <a:bodyPr/>
          <a:lstStyle>
            <a:lvl1pPr algn="just">
              <a:lnSpc>
                <a:spcPct val="180000"/>
              </a:lnSpc>
              <a:defRPr sz="1600" b="0" i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algn="just">
              <a:lnSpc>
                <a:spcPct val="180000"/>
              </a:lnSpc>
              <a:defRPr sz="1600" b="0" i="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just">
              <a:lnSpc>
                <a:spcPct val="180000"/>
              </a:lnSpc>
              <a:defRPr sz="1600" b="0" i="0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algn="just">
              <a:lnSpc>
                <a:spcPct val="180000"/>
              </a:lnSpc>
              <a:defRPr sz="1600" b="0" i="0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algn="just">
              <a:lnSpc>
                <a:spcPct val="180000"/>
              </a:lnSpc>
              <a:defRPr sz="1600" b="0" i="0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35F016E1-9677-EB43-9584-D1E1AD4155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44263" y="6173788"/>
            <a:ext cx="447675" cy="2413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Poppins" charset="0"/>
              </a:defRPr>
            </a:lvl1pPr>
          </a:lstStyle>
          <a:p>
            <a:pPr>
              <a:defRPr/>
            </a:pPr>
            <a:fld id="{CDE451A0-47B6-574D-A8E6-A6979ECF6B5F}" type="slidenum">
              <a:rPr lang="x-none" altLang="x-none" smtClean="0"/>
              <a:pPr>
                <a:defRPr/>
              </a:pPr>
              <a:t>‹#›</a:t>
            </a:fld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4199235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30432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431704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132976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834249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730432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3431704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132976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8834249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C6067F36-9C8D-9840-9931-D24E3DA4580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44263" y="6173788"/>
            <a:ext cx="447675" cy="241300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Poppins" charset="0"/>
              </a:defRPr>
            </a:lvl1pPr>
          </a:lstStyle>
          <a:p>
            <a:pPr>
              <a:defRPr/>
            </a:pPr>
            <a:fld id="{495FC7DF-7707-9845-8231-4E91938DA915}" type="slidenum">
              <a:rPr lang="x-none" altLang="x-none" smtClean="0"/>
              <a:pPr>
                <a:defRPr/>
              </a:pPr>
              <a:t>‹#›</a:t>
            </a:fld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4893025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30432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431704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132976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834249" y="504141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730432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3431704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6132976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8"/>
          </p:nvPr>
        </p:nvSpPr>
        <p:spPr>
          <a:xfrm>
            <a:off x="8834249" y="3248980"/>
            <a:ext cx="2556669" cy="2555875"/>
          </a:xfrm>
          <a:solidFill>
            <a:schemeClr val="bg1">
              <a:lumMod val="20000"/>
              <a:lumOff val="80000"/>
            </a:schemeClr>
          </a:solidFill>
        </p:spPr>
        <p:txBody>
          <a:bodyPr/>
          <a:lstStyle/>
          <a:p>
            <a:pPr lvl="0"/>
            <a:endParaRPr lang="en-US" noProof="0">
              <a:sym typeface="Poppi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3994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2573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8/6/2020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19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B937AA2-5909-6C4E-A497-B80DDD3D493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060450" y="1139032"/>
            <a:ext cx="10313988" cy="1089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oppins Medium" charset="0"/>
              </a:rPr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2DBFEBA-B569-4D48-BB4C-6FF13D78D1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135857" y="2335212"/>
            <a:ext cx="10238581" cy="350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x-none" altLang="x-none">
                <a:sym typeface="Poppins" charset="0"/>
              </a:rPr>
              <a:t>Click to edit Master text styles</a:t>
            </a:r>
          </a:p>
          <a:p>
            <a:pPr lvl="1"/>
            <a:r>
              <a:rPr lang="x-none" altLang="x-none" dirty="0">
                <a:sym typeface="Poppins" charset="0"/>
              </a:rPr>
              <a:t>Second level</a:t>
            </a:r>
          </a:p>
          <a:p>
            <a:pPr lvl="2"/>
            <a:r>
              <a:rPr lang="x-none" altLang="x-none" dirty="0">
                <a:sym typeface="Poppins" charset="0"/>
              </a:rPr>
              <a:t>Third level</a:t>
            </a:r>
          </a:p>
          <a:p>
            <a:pPr lvl="3"/>
            <a:r>
              <a:rPr lang="x-none" altLang="x-none" dirty="0">
                <a:sym typeface="Poppins" charset="0"/>
              </a:rPr>
              <a:t>Fourth level</a:t>
            </a:r>
          </a:p>
          <a:p>
            <a:pPr lvl="4"/>
            <a:r>
              <a:rPr lang="x-none" altLang="x-none" dirty="0">
                <a:sym typeface="Poppins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254179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</p:sldLayoutIdLst>
  <p:txStyles>
    <p:titleStyle>
      <a:lvl1pPr algn="l" defTabSz="412750" rtl="0" eaLnBrk="0" fontAlgn="base" hangingPunct="0">
        <a:spcBef>
          <a:spcPct val="0"/>
        </a:spcBef>
        <a:spcAft>
          <a:spcPct val="0"/>
        </a:spcAft>
        <a:defRPr sz="5000" b="0" kern="1200">
          <a:solidFill>
            <a:srgbClr val="FFFFFF"/>
          </a:solidFill>
          <a:latin typeface="Impact" panose="020B0806030902050204" pitchFamily="34" charset="0"/>
          <a:ea typeface="Roboto Slab" pitchFamily="2" charset="0"/>
          <a:cs typeface="Impact" panose="020B0806030902050204" pitchFamily="34" charset="0"/>
          <a:sym typeface="Poppins Medium"/>
        </a:defRPr>
      </a:lvl1pPr>
      <a:lvl2pPr algn="l" defTabSz="412750" rtl="0" eaLnBrk="0" fontAlgn="base" hangingPunct="0">
        <a:spcBef>
          <a:spcPct val="0"/>
        </a:spcBef>
        <a:spcAft>
          <a:spcPct val="0"/>
        </a:spcAft>
        <a:defRPr sz="5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2pPr>
      <a:lvl3pPr algn="l" defTabSz="412750" rtl="0" eaLnBrk="0" fontAlgn="base" hangingPunct="0">
        <a:spcBef>
          <a:spcPct val="0"/>
        </a:spcBef>
        <a:spcAft>
          <a:spcPct val="0"/>
        </a:spcAft>
        <a:defRPr sz="5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3pPr>
      <a:lvl4pPr algn="l" defTabSz="412750" rtl="0" eaLnBrk="0" fontAlgn="base" hangingPunct="0">
        <a:spcBef>
          <a:spcPct val="0"/>
        </a:spcBef>
        <a:spcAft>
          <a:spcPct val="0"/>
        </a:spcAft>
        <a:defRPr sz="5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4pPr>
      <a:lvl5pPr algn="l" defTabSz="412750" rtl="0" eaLnBrk="0" fontAlgn="base" hangingPunct="0">
        <a:spcBef>
          <a:spcPct val="0"/>
        </a:spcBef>
        <a:spcAft>
          <a:spcPct val="0"/>
        </a:spcAft>
        <a:defRPr sz="5000" b="1">
          <a:solidFill>
            <a:schemeClr val="bg1"/>
          </a:solidFill>
          <a:latin typeface="Montserrat Semi" charset="0"/>
          <a:ea typeface="Montserrat Semi" charset="0"/>
          <a:cs typeface="Montserrat Semi" charset="0"/>
          <a:sym typeface="Poppins Medium"/>
        </a:defRPr>
      </a:lvl5pPr>
      <a:lvl6pPr marL="228600" algn="l" defTabSz="412750" rtl="0" fontAlgn="base" hangingPunct="0">
        <a:lnSpc>
          <a:spcPct val="80000"/>
        </a:lnSpc>
        <a:spcBef>
          <a:spcPct val="0"/>
        </a:spcBef>
        <a:spcAft>
          <a:spcPct val="0"/>
        </a:spcAft>
        <a:defRPr sz="5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6pPr>
      <a:lvl7pPr marL="457200" algn="l" defTabSz="412750" rtl="0" fontAlgn="base" hangingPunct="0">
        <a:lnSpc>
          <a:spcPct val="80000"/>
        </a:lnSpc>
        <a:spcBef>
          <a:spcPct val="0"/>
        </a:spcBef>
        <a:spcAft>
          <a:spcPct val="0"/>
        </a:spcAft>
        <a:defRPr sz="5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7pPr>
      <a:lvl8pPr marL="685800" algn="l" defTabSz="412750" rtl="0" fontAlgn="base" hangingPunct="0">
        <a:lnSpc>
          <a:spcPct val="80000"/>
        </a:lnSpc>
        <a:spcBef>
          <a:spcPct val="0"/>
        </a:spcBef>
        <a:spcAft>
          <a:spcPct val="0"/>
        </a:spcAft>
        <a:defRPr sz="5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8pPr>
      <a:lvl9pPr marL="914400" algn="l" defTabSz="412750" rtl="0" fontAlgn="base" hangingPunct="0">
        <a:lnSpc>
          <a:spcPct val="80000"/>
        </a:lnSpc>
        <a:spcBef>
          <a:spcPct val="0"/>
        </a:spcBef>
        <a:spcAft>
          <a:spcPct val="0"/>
        </a:spcAft>
        <a:defRPr sz="5000">
          <a:solidFill>
            <a:srgbClr val="272D30"/>
          </a:solidFill>
          <a:latin typeface="Poppins Medium" charset="0"/>
          <a:ea typeface="Poppins Medium" charset="0"/>
          <a:cs typeface="Poppins Medium" charset="0"/>
          <a:sym typeface="Poppins Medium" charset="0"/>
        </a:defRPr>
      </a:lvl9pPr>
    </p:titleStyle>
    <p:bodyStyle>
      <a:lvl1pPr algn="l" defTabSz="41275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1600" b="0" i="0" kern="1200">
          <a:solidFill>
            <a:srgbClr val="E8E8E8"/>
          </a:solidFill>
          <a:latin typeface="Roboto" panose="02000000000000000000" pitchFamily="2" charset="0"/>
          <a:ea typeface="Roboto" panose="02000000000000000000" pitchFamily="2" charset="0"/>
          <a:cs typeface="Open Sans" charset="0"/>
          <a:sym typeface="Poppins"/>
        </a:defRPr>
      </a:lvl1pPr>
      <a:lvl2pPr indent="114300" algn="l" defTabSz="41275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1600" b="0" i="0" kern="1200">
          <a:solidFill>
            <a:srgbClr val="E8E8E8"/>
          </a:solidFill>
          <a:latin typeface="Roboto" panose="02000000000000000000" pitchFamily="2" charset="0"/>
          <a:ea typeface="Roboto" panose="02000000000000000000" pitchFamily="2" charset="0"/>
          <a:cs typeface="Open Sans" charset="0"/>
          <a:sym typeface="Poppins"/>
        </a:defRPr>
      </a:lvl2pPr>
      <a:lvl3pPr indent="228600" algn="l" defTabSz="41275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1600" b="0" i="0" kern="1200">
          <a:solidFill>
            <a:srgbClr val="E8E8E8"/>
          </a:solidFill>
          <a:latin typeface="Roboto" panose="02000000000000000000" pitchFamily="2" charset="0"/>
          <a:ea typeface="Roboto" panose="02000000000000000000" pitchFamily="2" charset="0"/>
          <a:cs typeface="Open Sans" charset="0"/>
          <a:sym typeface="Poppins"/>
        </a:defRPr>
      </a:lvl3pPr>
      <a:lvl4pPr indent="342900" algn="l" defTabSz="41275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1600" b="0" i="0" kern="1200">
          <a:solidFill>
            <a:srgbClr val="E8E8E8"/>
          </a:solidFill>
          <a:latin typeface="Roboto" panose="02000000000000000000" pitchFamily="2" charset="0"/>
          <a:ea typeface="Roboto" panose="02000000000000000000" pitchFamily="2" charset="0"/>
          <a:cs typeface="Open Sans" charset="0"/>
          <a:sym typeface="Poppins"/>
        </a:defRPr>
      </a:lvl4pPr>
      <a:lvl5pPr indent="457200" algn="l" defTabSz="412750" rtl="0" eaLnBrk="0" fontAlgn="base" hangingPunct="0">
        <a:lnSpc>
          <a:spcPct val="180000"/>
        </a:lnSpc>
        <a:spcBef>
          <a:spcPct val="0"/>
        </a:spcBef>
        <a:spcAft>
          <a:spcPct val="0"/>
        </a:spcAft>
        <a:defRPr sz="1600" b="0" i="0" kern="1200">
          <a:solidFill>
            <a:srgbClr val="E8E8E8"/>
          </a:solidFill>
          <a:latin typeface="Roboto" panose="02000000000000000000" pitchFamily="2" charset="0"/>
          <a:ea typeface="Roboto" panose="02000000000000000000" pitchFamily="2" charset="0"/>
          <a:cs typeface="Open Sans" charset="0"/>
          <a:sym typeface="Poppin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6BD7027-3B30-C24C-8B8B-5872D0ED479F}"/>
              </a:ext>
            </a:extLst>
          </p:cNvPr>
          <p:cNvSpPr/>
          <p:nvPr/>
        </p:nvSpPr>
        <p:spPr bwMode="auto">
          <a:xfrm>
            <a:off x="6036756" y="1726690"/>
            <a:ext cx="2136697" cy="658318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19050" tIns="19050" rIns="19050" bIns="19050" numCol="1" rtlCol="0" anchor="ctr" anchorCtr="0" compatLnSpc="1">
            <a:prstTxWarp prst="textNoShape">
              <a:avLst/>
            </a:prstTxWarp>
            <a:spAutoFit/>
          </a:bodyPr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</a:pPr>
            <a:endParaRPr lang="ru-RU" sz="1000" dirty="0">
              <a:solidFill>
                <a:srgbClr val="74808C"/>
              </a:solidFill>
              <a:latin typeface="Poppins" charset="0"/>
              <a:ea typeface="Poppins" charset="0"/>
              <a:cs typeface="Poppins" charset="0"/>
              <a:sym typeface="Poppins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18AC12DB-9439-3D4D-AA92-59DEBBBDF564}"/>
              </a:ext>
            </a:extLst>
          </p:cNvPr>
          <p:cNvSpPr txBox="1">
            <a:spLocks/>
          </p:cNvSpPr>
          <p:nvPr/>
        </p:nvSpPr>
        <p:spPr bwMode="auto">
          <a:xfrm>
            <a:off x="1705388" y="1820098"/>
            <a:ext cx="6324593" cy="16089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19050" tIns="19050" rIns="19050" bIns="19050" anchor="t">
            <a:spAutoFit/>
          </a:bodyPr>
          <a:lstStyle/>
          <a:p>
            <a:pPr defTabSz="41275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600" dirty="0">
                <a:latin typeface="Impact" panose="020B0806030902050204" pitchFamily="34" charset="0"/>
              </a:rPr>
              <a:t>Predict Stock market Movement </a:t>
            </a:r>
          </a:p>
          <a:p>
            <a:pPr defTabSz="41275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3600" dirty="0">
                <a:latin typeface="Impact" panose="020B0806030902050204" pitchFamily="34" charset="0"/>
              </a:rPr>
              <a:t>Based on NEWS Headlines</a:t>
            </a:r>
            <a:endParaRPr lang="x-none" altLang="x-none" sz="3600" u="sng" spc="150" dirty="0">
              <a:solidFill>
                <a:srgbClr val="E8E8E8"/>
              </a:solidFill>
              <a:latin typeface="+mj-lt"/>
              <a:ea typeface="Roboto" panose="02000000000000000000" pitchFamily="2" charset="0"/>
              <a:cs typeface="Montserrat" charset="0"/>
              <a:sym typeface="Poppins SemiBold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2F237BA-5111-704E-8063-101B60E70E60}"/>
              </a:ext>
            </a:extLst>
          </p:cNvPr>
          <p:cNvSpPr/>
          <p:nvPr/>
        </p:nvSpPr>
        <p:spPr bwMode="auto">
          <a:xfrm>
            <a:off x="9088434" y="3941182"/>
            <a:ext cx="3103566" cy="1858039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19050" tIns="19050" rIns="19050" bIns="19050" numCol="1" rtlCol="0" anchor="ctr" anchorCtr="0" compatLnSpc="1">
            <a:prstTxWarp prst="textNoShape">
              <a:avLst/>
            </a:prstTxWarp>
            <a:spAutoFit/>
          </a:bodyPr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</a:pPr>
            <a:endParaRPr lang="ru-RU" sz="1000" dirty="0">
              <a:solidFill>
                <a:srgbClr val="74808C"/>
              </a:solidFill>
              <a:latin typeface="Poppins" charset="0"/>
              <a:ea typeface="Poppins" charset="0"/>
              <a:cs typeface="Poppins" charset="0"/>
              <a:sym typeface="Poppins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D41167F-3A7E-4988-9F72-189A1EAA108A}"/>
              </a:ext>
            </a:extLst>
          </p:cNvPr>
          <p:cNvSpPr/>
          <p:nvPr/>
        </p:nvSpPr>
        <p:spPr>
          <a:xfrm>
            <a:off x="6895009" y="3522408"/>
            <a:ext cx="1904086" cy="1698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3200" dirty="0">
                <a:latin typeface="Impact" panose="020B0806030902050204" pitchFamily="34" charset="0"/>
              </a:rPr>
              <a:t>Team 15</a:t>
            </a:r>
          </a:p>
          <a:p>
            <a:pPr algn="ctr">
              <a:lnSpc>
                <a:spcPct val="200000"/>
              </a:lnSpc>
            </a:pPr>
            <a:r>
              <a:rPr lang="en-US" altLang="zh-CN" sz="1100" dirty="0">
                <a:latin typeface="Impact" panose="020B0806030902050204" pitchFamily="34" charset="0"/>
              </a:rPr>
              <a:t>Yiziyin Yao         001341398</a:t>
            </a:r>
          </a:p>
          <a:p>
            <a:pPr algn="ctr">
              <a:lnSpc>
                <a:spcPct val="200000"/>
              </a:lnSpc>
            </a:pPr>
            <a:r>
              <a:rPr lang="en-US" altLang="zh-CN" sz="1100" dirty="0">
                <a:latin typeface="Impact" panose="020B0806030902050204" pitchFamily="34" charset="0"/>
              </a:rPr>
              <a:t>Sichen Zhao      001051127</a:t>
            </a:r>
          </a:p>
        </p:txBody>
      </p:sp>
    </p:spTree>
    <p:extLst>
      <p:ext uri="{BB962C8B-B14F-4D97-AF65-F5344CB8AC3E}">
        <p14:creationId xmlns:p14="http://schemas.microsoft.com/office/powerpoint/2010/main" val="4181909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-64168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News happens everyday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Stock market only has 5 trading days per week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Tight up news and stock by 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C715242-F6E0-4EB6-8071-08092F03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/>
          <a:lstStyle/>
          <a:p>
            <a:r>
              <a:rPr lang="en-US" dirty="0"/>
              <a:t>Data cleaning</a:t>
            </a:r>
            <a:br>
              <a:rPr lang="en-US" sz="4800" dirty="0">
                <a:latin typeface="Impact" panose="020B0806030902050204" pitchFamily="34" charset="0"/>
              </a:rPr>
            </a:br>
            <a:endParaRPr lang="en-US" sz="4800" dirty="0">
              <a:latin typeface="Impact" panose="020B0806030902050204" pitchFamily="34" charset="0"/>
            </a:endParaRPr>
          </a:p>
        </p:txBody>
      </p:sp>
      <p:grpSp>
        <p:nvGrpSpPr>
          <p:cNvPr id="36" name="Группа 3">
            <a:extLst>
              <a:ext uri="{FF2B5EF4-FFF2-40B4-BE49-F238E27FC236}">
                <a16:creationId xmlns:a16="http://schemas.microsoft.com/office/drawing/2014/main" id="{78F2C5ED-E7DA-41E5-A075-976FBFB8873D}"/>
              </a:ext>
            </a:extLst>
          </p:cNvPr>
          <p:cNvGrpSpPr/>
          <p:nvPr/>
        </p:nvGrpSpPr>
        <p:grpSpPr>
          <a:xfrm>
            <a:off x="3701781" y="1730378"/>
            <a:ext cx="5559379" cy="3989785"/>
            <a:chOff x="2805644" y="4941487"/>
            <a:chExt cx="11842869" cy="904632"/>
          </a:xfrm>
        </p:grpSpPr>
        <p:sp>
          <p:nvSpPr>
            <p:cNvPr id="37" name="Rectangle 1">
              <a:extLst>
                <a:ext uri="{FF2B5EF4-FFF2-40B4-BE49-F238E27FC236}">
                  <a16:creationId xmlns:a16="http://schemas.microsoft.com/office/drawing/2014/main" id="{D6EA0342-3A29-461C-B7C5-E52EB87E0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8451" y="5383199"/>
              <a:ext cx="8837934" cy="4629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8255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en-US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  <p:sp>
          <p:nvSpPr>
            <p:cNvPr id="38" name="Text Box 3">
              <a:extLst>
                <a:ext uri="{FF2B5EF4-FFF2-40B4-BE49-F238E27FC236}">
                  <a16:creationId xmlns:a16="http://schemas.microsoft.com/office/drawing/2014/main" id="{7687A052-BDD8-4610-BFEF-AE0E23BDB8C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05644" y="4941487"/>
              <a:ext cx="11842869" cy="3744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marL="457200" indent="-457200" defTabSz="82550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3200" dirty="0">
                  <a:solidFill>
                    <a:srgbClr val="E94540"/>
                  </a:solidFill>
                  <a:latin typeface="Impact" panose="020B0806030902050204" pitchFamily="34" charset="0"/>
                  <a:cs typeface="Times New Roman" panose="02020603050405020304" pitchFamily="18" charset="0"/>
                </a:rPr>
                <a:t>Separate sentence into word</a:t>
              </a:r>
            </a:p>
            <a:p>
              <a:pPr marL="457200" indent="-457200" defTabSz="82550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endPara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endParaRPr>
            </a:p>
            <a:p>
              <a:pPr marL="457200" indent="-457200" defTabSz="82550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3200" dirty="0">
                  <a:solidFill>
                    <a:srgbClr val="E94540"/>
                  </a:solidFill>
                  <a:latin typeface="Impact" panose="020B0806030902050204" pitchFamily="34" charset="0"/>
                  <a:cs typeface="Times New Roman" panose="02020603050405020304" pitchFamily="18" charset="0"/>
                </a:rPr>
                <a:t>Delete redundant word</a:t>
              </a: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Lowercase word</a:t>
              </a: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Delete stop word</a:t>
              </a: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Delete number and character </a:t>
              </a: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Drop N/A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2166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C715242-F6E0-4EB6-8071-08092F03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6"/>
            <a:ext cx="4937211" cy="605004"/>
          </a:xfrm>
        </p:spPr>
        <p:txBody>
          <a:bodyPr/>
          <a:lstStyle/>
          <a:p>
            <a:r>
              <a:rPr lang="en-US" altLang="zh-CN" dirty="0"/>
              <a:t>Word Vectorization</a:t>
            </a:r>
            <a:endParaRPr lang="en-US" sz="4800" dirty="0">
              <a:latin typeface="Impact" panose="020B0806030902050204" pitchFamily="34" charset="0"/>
            </a:endParaRPr>
          </a:p>
        </p:txBody>
      </p:sp>
      <p:grpSp>
        <p:nvGrpSpPr>
          <p:cNvPr id="22" name="Группа 1">
            <a:extLst>
              <a:ext uri="{FF2B5EF4-FFF2-40B4-BE49-F238E27FC236}">
                <a16:creationId xmlns:a16="http://schemas.microsoft.com/office/drawing/2014/main" id="{0BB9C917-24A2-4C09-A0BE-D0822CCEC3B5}"/>
              </a:ext>
            </a:extLst>
          </p:cNvPr>
          <p:cNvGrpSpPr/>
          <p:nvPr/>
        </p:nvGrpSpPr>
        <p:grpSpPr>
          <a:xfrm>
            <a:off x="2695074" y="2819012"/>
            <a:ext cx="6173234" cy="1340123"/>
            <a:chOff x="6647384" y="5455712"/>
            <a:chExt cx="11072110" cy="2403600"/>
          </a:xfrm>
        </p:grpSpPr>
        <p:sp>
          <p:nvSpPr>
            <p:cNvPr id="26" name="Text Box 3">
              <a:extLst>
                <a:ext uri="{FF2B5EF4-FFF2-40B4-BE49-F238E27FC236}">
                  <a16:creationId xmlns:a16="http://schemas.microsoft.com/office/drawing/2014/main" id="{66C6857D-D4E2-4059-92C8-1033A7265F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66977" y="5455712"/>
              <a:ext cx="9432925" cy="20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/>
            <a:lstStyle/>
            <a:p>
              <a:pPr algn="ctr"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x-none" sz="5000" dirty="0">
                  <a:solidFill>
                    <a:srgbClr val="E94540"/>
                  </a:solidFill>
                  <a:latin typeface="Impact" panose="020B0806030902050204" pitchFamily="34" charset="0"/>
                  <a:ea typeface="Roboto Slab" pitchFamily="2" charset="0"/>
                  <a:cs typeface="Montserrat Semi" charset="0"/>
                  <a:sym typeface="Poppins Medium" charset="0"/>
                </a:rPr>
                <a:t>Word2Vec package</a:t>
              </a:r>
              <a:endParaRPr lang="x-none" altLang="x-none" sz="50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Montserrat Semi" charset="0"/>
                <a:sym typeface="Poppins Medium" charset="0"/>
              </a:endParaRPr>
            </a:p>
          </p:txBody>
        </p:sp>
        <p:sp>
          <p:nvSpPr>
            <p:cNvPr id="27" name="Rectangle 1">
              <a:extLst>
                <a:ext uri="{FF2B5EF4-FFF2-40B4-BE49-F238E27FC236}">
                  <a16:creationId xmlns:a16="http://schemas.microsoft.com/office/drawing/2014/main" id="{368523EC-14E1-4AEC-86E5-715D4D7A2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7384" y="7252093"/>
              <a:ext cx="11072110" cy="607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From</a:t>
              </a:r>
              <a:r>
                <a:rPr lang="en-US" altLang="zh-CN" sz="1600" b="1" dirty="0"/>
                <a:t> </a:t>
              </a:r>
              <a:r>
                <a:rPr lang="zh-CN" altLang="en-US" sz="1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gensim.models.word2vec </a:t>
              </a: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import </a:t>
              </a:r>
              <a:r>
                <a:rPr lang="en-US" altLang="zh-CN" sz="1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Word2Vec</a:t>
              </a:r>
              <a:endParaRPr lang="zh-CN" altLang="en-US" sz="160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1807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EB8DDD5B-4905-4E94-AE46-E497EDE172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07556" y="668434"/>
            <a:ext cx="11150600" cy="920336"/>
          </a:xfrm>
        </p:spPr>
        <p:txBody>
          <a:bodyPr/>
          <a:lstStyle/>
          <a:p>
            <a:r>
              <a:rPr lang="en-US" dirty="0"/>
              <a:t>Fitting  To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7447373E-ADAD-4CC3-8C97-148A7BE5F06A}"/>
              </a:ext>
            </a:extLst>
          </p:cNvPr>
          <p:cNvSpPr txBox="1">
            <a:spLocks/>
          </p:cNvSpPr>
          <p:nvPr/>
        </p:nvSpPr>
        <p:spPr bwMode="auto">
          <a:xfrm>
            <a:off x="4105372" y="1914359"/>
            <a:ext cx="5103513" cy="2467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/>
          <a:lstStyle/>
          <a:p>
            <a:pPr marL="457200" indent="-457200" defTabSz="82550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SVR</a:t>
            </a:r>
          </a:p>
          <a:p>
            <a:pPr marL="457200" indent="-457200" defTabSz="82550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SVC</a:t>
            </a:r>
          </a:p>
          <a:p>
            <a:pPr marL="457200" indent="-457200" defTabSz="82550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Naïve Bayes</a:t>
            </a:r>
          </a:p>
          <a:p>
            <a:pPr marL="457200" indent="-457200" defTabSz="82550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Logistic Regression</a:t>
            </a:r>
          </a:p>
          <a:p>
            <a:pPr marL="457200" indent="-457200" defTabSz="82550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Random Forest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BE0F365-8366-4DD0-9FFC-47B06434F6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NOT ACCURATE ENOUGH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3383145-0799-224C-90F5-091DFBF9C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057" y="2763598"/>
            <a:ext cx="60452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709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A31D99-5A02-514A-A004-18EF1DF5E43E}"/>
              </a:ext>
            </a:extLst>
          </p:cNvPr>
          <p:cNvSpPr txBox="1"/>
          <p:nvPr/>
        </p:nvSpPr>
        <p:spPr>
          <a:xfrm>
            <a:off x="2123966" y="1056689"/>
            <a:ext cx="641068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9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Why</a:t>
            </a:r>
            <a:r>
              <a:rPr kumimoji="1" lang="zh-CN" altLang="en-US" sz="28700" b="1" dirty="0">
                <a:solidFill>
                  <a:srgbClr val="FF7E79"/>
                </a:solidFill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828676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8" name="Picture 1">
            <a:extLst>
              <a:ext uri="{FF2B5EF4-FFF2-40B4-BE49-F238E27FC236}">
                <a16:creationId xmlns:a16="http://schemas.microsoft.com/office/drawing/2014/main" id="{56C469D1-5329-0047-8012-F1A8110EA11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942" r="10930"/>
          <a:stretch/>
        </p:blipFill>
        <p:spPr>
          <a:xfrm>
            <a:off x="3506803" y="1848535"/>
            <a:ext cx="5183188" cy="3684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0" name="TextBox 4">
            <a:extLst>
              <a:ext uri="{FF2B5EF4-FFF2-40B4-BE49-F238E27FC236}">
                <a16:creationId xmlns:a16="http://schemas.microsoft.com/office/drawing/2014/main" id="{C6C2977B-F239-9847-AF62-275DD426723F}"/>
              </a:ext>
            </a:extLst>
          </p:cNvPr>
          <p:cNvSpPr txBox="1"/>
          <p:nvPr/>
        </p:nvSpPr>
        <p:spPr>
          <a:xfrm>
            <a:off x="4086809" y="1148033"/>
            <a:ext cx="4009530" cy="519763"/>
          </a:xfrm>
          <a:prstGeom prst="rect">
            <a:avLst/>
          </a:prstGeom>
        </p:spPr>
        <p:txBody>
          <a:bodyPr rtlCol="0" anchor="b">
            <a:normAutofit fontScale="925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Graduated from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Berklee College of Music</a:t>
            </a:r>
          </a:p>
        </p:txBody>
      </p:sp>
    </p:spTree>
    <p:extLst>
      <p:ext uri="{BB962C8B-B14F-4D97-AF65-F5344CB8AC3E}">
        <p14:creationId xmlns:p14="http://schemas.microsoft.com/office/powerpoint/2010/main" val="404418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C6C2977B-F239-9847-AF62-275DD426723F}"/>
              </a:ext>
            </a:extLst>
          </p:cNvPr>
          <p:cNvSpPr txBox="1"/>
          <p:nvPr/>
        </p:nvSpPr>
        <p:spPr>
          <a:xfrm>
            <a:off x="3848506" y="1029660"/>
            <a:ext cx="4769714" cy="519763"/>
          </a:xfrm>
          <a:prstGeom prst="rect">
            <a:avLst/>
          </a:prstGeom>
        </p:spPr>
        <p:txBody>
          <a:bodyPr rtlCol="0" anchor="b"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Science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stock market and bankrupt 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9806A079-B169-D24E-B28E-5E03F13EDAA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6562"/>
          <a:stretch/>
        </p:blipFill>
        <p:spPr>
          <a:xfrm>
            <a:off x="3637613" y="1833073"/>
            <a:ext cx="5157787" cy="36845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40138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205860" y="2935705"/>
            <a:ext cx="5737614" cy="1203158"/>
          </a:xfrm>
        </p:spPr>
        <p:txBody>
          <a:bodyPr/>
          <a:lstStyle/>
          <a:p>
            <a:r>
              <a:rPr lang="en-US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Conclusion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37832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A31D99-5A02-514A-A004-18EF1DF5E43E}"/>
              </a:ext>
            </a:extLst>
          </p:cNvPr>
          <p:cNvSpPr txBox="1"/>
          <p:nvPr/>
        </p:nvSpPr>
        <p:spPr>
          <a:xfrm>
            <a:off x="2123966" y="1056689"/>
            <a:ext cx="641068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9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</a:rPr>
              <a:t>Why</a:t>
            </a:r>
            <a:r>
              <a:rPr kumimoji="1" lang="zh-CN" altLang="en-US" sz="28700" b="1" dirty="0">
                <a:solidFill>
                  <a:srgbClr val="FF7E79"/>
                </a:solidFill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38177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B261F00-D4EA-471F-9F5A-94DC7D107BA6}"/>
              </a:ext>
            </a:extLst>
          </p:cNvPr>
          <p:cNvSpPr/>
          <p:nvPr/>
        </p:nvSpPr>
        <p:spPr>
          <a:xfrm>
            <a:off x="3681317" y="3336953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等线" panose="02010600030101010101" pitchFamily="2" charset="-122"/>
              </a:rPr>
              <a:t>“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Because if you could, then everybody would.</a:t>
            </a:r>
            <a:r>
              <a:rPr lang="en-US" altLang="zh-CN" dirty="0">
                <a:latin typeface="Times New Roman" panose="02020603050405020304" pitchFamily="18" charset="0"/>
                <a:ea typeface="等线" panose="02010600030101010101" pitchFamily="2" charset="-122"/>
              </a:rPr>
              <a:t>”</a:t>
            </a:r>
            <a:endParaRPr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F543770-A6C9-45C2-BCA7-ECFA7B551A66}"/>
              </a:ext>
            </a:extLst>
          </p:cNvPr>
          <p:cNvSpPr/>
          <p:nvPr/>
        </p:nvSpPr>
        <p:spPr>
          <a:xfrm>
            <a:off x="2815166" y="908988"/>
            <a:ext cx="6561668" cy="737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Stock market itself is unpredictable</a:t>
            </a:r>
            <a:endParaRPr lang="zh-CN" altLang="zh-CN" sz="2800" b="1" kern="1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86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B0E6BDFB-97FD-7746-AC90-2596354F6B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25" name="图片 24" descr="图片包含 游戏机&#10;&#10;描述已自动生成">
            <a:extLst>
              <a:ext uri="{FF2B5EF4-FFF2-40B4-BE49-F238E27FC236}">
                <a16:creationId xmlns:a16="http://schemas.microsoft.com/office/drawing/2014/main" id="{3ADD9EDE-7378-4E4D-A302-759056124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717" y="1782106"/>
            <a:ext cx="3314065" cy="3314065"/>
          </a:xfrm>
          <a:prstGeom prst="rect">
            <a:avLst/>
          </a:prstGeom>
        </p:spPr>
      </p:pic>
      <p:sp>
        <p:nvSpPr>
          <p:cNvPr id="38" name="文本框 37">
            <a:extLst>
              <a:ext uri="{FF2B5EF4-FFF2-40B4-BE49-F238E27FC236}">
                <a16:creationId xmlns:a16="http://schemas.microsoft.com/office/drawing/2014/main" id="{18DCFA9E-2CC4-EB4B-9FF4-E656A9820BD5}"/>
              </a:ext>
            </a:extLst>
          </p:cNvPr>
          <p:cNvSpPr txBox="1"/>
          <p:nvPr/>
        </p:nvSpPr>
        <p:spPr>
          <a:xfrm>
            <a:off x="5294522" y="2921168"/>
            <a:ext cx="6069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b="1" dirty="0">
                <a:latin typeface="Impact" panose="020B0806030902050204" pitchFamily="34" charset="0"/>
              </a:rPr>
              <a:t>News</a:t>
            </a:r>
            <a:r>
              <a:rPr kumimoji="1" lang="en-US" altLang="zh-CN" sz="4800" dirty="0">
                <a:latin typeface="Impact" panose="020B0806030902050204" pitchFamily="34" charset="0"/>
              </a:rPr>
              <a:t>   </a:t>
            </a:r>
            <a:r>
              <a:rPr kumimoji="1" lang="en-US" altLang="zh-CN" sz="3200" b="1" dirty="0">
                <a:latin typeface="Impact" panose="020B0806030902050204" pitchFamily="34" charset="0"/>
              </a:rPr>
              <a:t>+</a:t>
            </a:r>
            <a:r>
              <a:rPr kumimoji="1" lang="en-US" altLang="zh-CN" sz="3200" dirty="0">
                <a:latin typeface="Impact" panose="020B0806030902050204" pitchFamily="34" charset="0"/>
              </a:rPr>
              <a:t>  </a:t>
            </a:r>
            <a:r>
              <a:rPr kumimoji="1" lang="en-US" altLang="zh-CN" sz="4800" dirty="0">
                <a:latin typeface="Impact" panose="020B0806030902050204" pitchFamily="34" charset="0"/>
              </a:rPr>
              <a:t> </a:t>
            </a:r>
            <a:r>
              <a:rPr kumimoji="1" lang="en-US" altLang="zh-CN" sz="6000" b="1" dirty="0">
                <a:latin typeface="Impact" panose="020B0806030902050204" pitchFamily="34" charset="0"/>
              </a:rPr>
              <a:t>Stock</a:t>
            </a:r>
            <a:r>
              <a:rPr kumimoji="1" lang="en-US" altLang="zh-CN" sz="4800" dirty="0">
                <a:latin typeface="Impact" panose="020B0806030902050204" pitchFamily="34" charset="0"/>
              </a:rPr>
              <a:t>   </a:t>
            </a:r>
            <a:r>
              <a:rPr kumimoji="1" lang="en-US" altLang="zh-CN" sz="3200" dirty="0">
                <a:latin typeface="Impact" panose="020B0806030902050204" pitchFamily="34" charset="0"/>
              </a:rPr>
              <a:t>=</a:t>
            </a:r>
            <a:r>
              <a:rPr kumimoji="1" lang="en-US" altLang="zh-CN" sz="4800" dirty="0">
                <a:latin typeface="Impact" panose="020B0806030902050204" pitchFamily="34" charset="0"/>
              </a:rPr>
              <a:t>  </a:t>
            </a:r>
            <a:r>
              <a:rPr kumimoji="1" lang="en-US" altLang="zh-CN" sz="6000" b="1" dirty="0">
                <a:solidFill>
                  <a:srgbClr val="E94540"/>
                </a:solidFill>
                <a:latin typeface="Impact" panose="020B0806030902050204" pitchFamily="34" charset="0"/>
              </a:rPr>
              <a:t>?</a:t>
            </a:r>
            <a:endParaRPr kumimoji="1" lang="zh-CN" altLang="en-US" sz="6000" b="1" dirty="0">
              <a:solidFill>
                <a:srgbClr val="E94540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DFCB78E-BCA7-46EB-B48A-5A961BC4AB3F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4097069" y="2338166"/>
            <a:ext cx="3738978" cy="2986363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F07FB44D-B540-4A43-97B9-D7E745F1E832}"/>
              </a:ext>
            </a:extLst>
          </p:cNvPr>
          <p:cNvSpPr/>
          <p:nvPr/>
        </p:nvSpPr>
        <p:spPr>
          <a:xfrm>
            <a:off x="2353694" y="908988"/>
            <a:ext cx="7484613" cy="737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The connection between text and digital</a:t>
            </a:r>
            <a:endParaRPr lang="zh-CN" altLang="zh-CN" sz="2800" b="1" kern="1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705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6F3C6C9-35EC-4C65-B13B-74727D05503C}"/>
              </a:ext>
            </a:extLst>
          </p:cNvPr>
          <p:cNvSpPr/>
          <p:nvPr/>
        </p:nvSpPr>
        <p:spPr>
          <a:xfrm>
            <a:off x="2589335" y="908988"/>
            <a:ext cx="7013330" cy="737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73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2800" b="1" kern="1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News headlines are potentially biased</a:t>
            </a:r>
            <a:endParaRPr lang="zh-CN" altLang="zh-CN" sz="2800" b="1" kern="1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506453-F480-4E9C-B770-30986D27BE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7388" y="2230431"/>
            <a:ext cx="9177224" cy="371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45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илиния 9">
            <a:extLst>
              <a:ext uri="{FF2B5EF4-FFF2-40B4-BE49-F238E27FC236}">
                <a16:creationId xmlns:a16="http://schemas.microsoft.com/office/drawing/2014/main" id="{C8D96869-8B94-AA40-8E54-99602BBC59C5}"/>
              </a:ext>
            </a:extLst>
          </p:cNvPr>
          <p:cNvSpPr/>
          <p:nvPr/>
        </p:nvSpPr>
        <p:spPr bwMode="auto">
          <a:xfrm>
            <a:off x="5338428" y="0"/>
            <a:ext cx="1512168" cy="6079712"/>
          </a:xfrm>
          <a:custGeom>
            <a:avLst/>
            <a:gdLst>
              <a:gd name="connsiteX0" fmla="*/ 0 w 3024336"/>
              <a:gd name="connsiteY0" fmla="*/ 0 h 12159424"/>
              <a:gd name="connsiteX1" fmla="*/ 3024336 w 3024336"/>
              <a:gd name="connsiteY1" fmla="*/ 0 h 12159424"/>
              <a:gd name="connsiteX2" fmla="*/ 3024336 w 3024336"/>
              <a:gd name="connsiteY2" fmla="*/ 12159424 h 12159424"/>
              <a:gd name="connsiteX3" fmla="*/ 1512168 w 3024336"/>
              <a:gd name="connsiteY3" fmla="*/ 10674424 h 12159424"/>
              <a:gd name="connsiteX4" fmla="*/ 0 w 3024336"/>
              <a:gd name="connsiteY4" fmla="*/ 12159424 h 12159424"/>
              <a:gd name="connsiteX5" fmla="*/ 0 w 3024336"/>
              <a:gd name="connsiteY5" fmla="*/ 0 h 12159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24336" h="12159424">
                <a:moveTo>
                  <a:pt x="0" y="0"/>
                </a:moveTo>
                <a:lnTo>
                  <a:pt x="3024336" y="0"/>
                </a:lnTo>
                <a:lnTo>
                  <a:pt x="3024336" y="12159424"/>
                </a:lnTo>
                <a:lnTo>
                  <a:pt x="1512168" y="10674424"/>
                </a:lnTo>
                <a:lnTo>
                  <a:pt x="0" y="1215942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9050" tIns="19050" rIns="19050" bIns="1905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</a:pPr>
            <a:endParaRPr lang="ru-RU" sz="1000">
              <a:solidFill>
                <a:srgbClr val="74808C"/>
              </a:solidFill>
              <a:latin typeface="Poppins" charset="0"/>
              <a:ea typeface="Poppins" charset="0"/>
              <a:cs typeface="Poppins" charset="0"/>
              <a:sym typeface="Poppins" charset="0"/>
            </a:endParaRPr>
          </a:p>
        </p:txBody>
      </p:sp>
      <p:sp>
        <p:nvSpPr>
          <p:cNvPr id="7" name="Text Box 3">
            <a:extLst>
              <a:ext uri="{FF2B5EF4-FFF2-40B4-BE49-F238E27FC236}">
                <a16:creationId xmlns:a16="http://schemas.microsoft.com/office/drawing/2014/main" id="{E6B8A889-6F8A-0248-9421-7D39C4FCF11D}"/>
              </a:ext>
            </a:extLst>
          </p:cNvPr>
          <p:cNvSpPr txBox="1">
            <a:spLocks/>
          </p:cNvSpPr>
          <p:nvPr/>
        </p:nvSpPr>
        <p:spPr bwMode="auto">
          <a:xfrm>
            <a:off x="2968144" y="1733602"/>
            <a:ext cx="7395057" cy="3390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/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x-none" sz="10000" spc="3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Times New Roman" panose="02020603050405020304" pitchFamily="18" charset="0"/>
                <a:sym typeface="Poppins Medium" charset="0"/>
              </a:rPr>
              <a:t>THANK YOU!</a:t>
            </a:r>
            <a:endParaRPr lang="x-none" altLang="x-none" sz="10000" spc="300" dirty="0">
              <a:solidFill>
                <a:srgbClr val="E94540"/>
              </a:solidFill>
              <a:latin typeface="Impact" panose="020B0806030902050204" pitchFamily="34" charset="0"/>
              <a:ea typeface="Roboto Slab" pitchFamily="2" charset="0"/>
              <a:cs typeface="Times New Roman" panose="02020603050405020304" pitchFamily="18" charset="0"/>
              <a:sym typeface="Poppins Medium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2C852BF-C1B6-4D84-8149-C801BD24E5E2}"/>
              </a:ext>
            </a:extLst>
          </p:cNvPr>
          <p:cNvSpPr txBox="1"/>
          <p:nvPr/>
        </p:nvSpPr>
        <p:spPr>
          <a:xfrm>
            <a:off x="3087417" y="3713337"/>
            <a:ext cx="6160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Hope you</a:t>
            </a:r>
            <a:r>
              <a:rPr kumimoji="1"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kumimoji="1"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guys can become millionaires in the future</a:t>
            </a:r>
            <a:endParaRPr kumimoji="1"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3190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B0E6BDFB-97FD-7746-AC90-2596354F6B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id="{5B14A16B-3767-7843-9194-9ADBD7216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877" y="901524"/>
            <a:ext cx="10606245" cy="5339321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86DF6F36-A6D6-5942-80AE-6D345E90969E}"/>
              </a:ext>
            </a:extLst>
          </p:cNvPr>
          <p:cNvSpPr/>
          <p:nvPr/>
        </p:nvSpPr>
        <p:spPr>
          <a:xfrm rot="2214570">
            <a:off x="2044929" y="1195656"/>
            <a:ext cx="602527" cy="1280952"/>
          </a:xfrm>
          <a:prstGeom prst="ellipse">
            <a:avLst/>
          </a:prstGeom>
          <a:solidFill>
            <a:srgbClr val="FF0000">
              <a:alpha val="0"/>
            </a:srgbClr>
          </a:solidFill>
          <a:ln w="28575">
            <a:solidFill>
              <a:srgbClr val="316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 w="762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698893C-1FAF-D848-A93E-C2481F11478E}"/>
              </a:ext>
            </a:extLst>
          </p:cNvPr>
          <p:cNvSpPr/>
          <p:nvPr/>
        </p:nvSpPr>
        <p:spPr>
          <a:xfrm rot="20560694">
            <a:off x="2990759" y="1304382"/>
            <a:ext cx="432906" cy="1063499"/>
          </a:xfrm>
          <a:prstGeom prst="ellipse">
            <a:avLst/>
          </a:prstGeom>
          <a:solidFill>
            <a:srgbClr val="FF0000">
              <a:alpha val="0"/>
            </a:srgbClr>
          </a:solidFill>
          <a:ln w="28575">
            <a:solidFill>
              <a:srgbClr val="316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 w="762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EFCAF53E-03ED-904A-8002-0C6D8B882C7D}"/>
              </a:ext>
            </a:extLst>
          </p:cNvPr>
          <p:cNvSpPr/>
          <p:nvPr/>
        </p:nvSpPr>
        <p:spPr>
          <a:xfrm rot="2214570">
            <a:off x="8201194" y="2153358"/>
            <a:ext cx="1347594" cy="677709"/>
          </a:xfrm>
          <a:prstGeom prst="ellipse">
            <a:avLst/>
          </a:prstGeom>
          <a:solidFill>
            <a:srgbClr val="FF0000">
              <a:alpha val="0"/>
            </a:srgbClr>
          </a:solidFill>
          <a:ln w="28575">
            <a:solidFill>
              <a:srgbClr val="316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 w="76200"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084519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1E71241-89BB-6F44-9A59-2F60BA5A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94FF75-E45B-384D-827D-1CACB4F4796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25C02C-557A-8F48-B60C-F33B1B55D288}"/>
              </a:ext>
            </a:extLst>
          </p:cNvPr>
          <p:cNvSpPr txBox="1"/>
          <p:nvPr/>
        </p:nvSpPr>
        <p:spPr>
          <a:xfrm>
            <a:off x="3854767" y="5705110"/>
            <a:ext cx="4482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Closing Index of Dow Jones / Daily Movement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7AAFC21-301C-4746-9C29-954B8E301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43" y="779452"/>
            <a:ext cx="11162914" cy="454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62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E5FD33A-AD9A-45C8-A4F5-A4C930BF7D30}"/>
              </a:ext>
            </a:extLst>
          </p:cNvPr>
          <p:cNvSpPr/>
          <p:nvPr/>
        </p:nvSpPr>
        <p:spPr>
          <a:xfrm>
            <a:off x="1183437" y="1403074"/>
            <a:ext cx="98251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>
                <a:latin typeface="Impact" panose="020B0806030902050204" pitchFamily="34" charset="0"/>
              </a:rPr>
              <a:t>Can we predict stock market by news?</a:t>
            </a:r>
            <a:endParaRPr lang="zh-CN" altLang="en-US" sz="4800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3E82652-1A0D-4078-8A40-403E20B864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76" r="9324" b="-2"/>
          <a:stretch/>
        </p:blipFill>
        <p:spPr>
          <a:xfrm>
            <a:off x="3183575" y="2552409"/>
            <a:ext cx="5824849" cy="4305591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1806912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89D10AD5-AB17-9340-B5B0-250AB59C95A3}"/>
              </a:ext>
            </a:extLst>
          </p:cNvPr>
          <p:cNvSpPr/>
          <p:nvPr/>
        </p:nvSpPr>
        <p:spPr bwMode="auto">
          <a:xfrm>
            <a:off x="1603785" y="2059058"/>
            <a:ext cx="1260000" cy="192360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12700" cap="flat" cmpd="sng" algn="ctr">
            <a:noFill/>
            <a:prstDash val="solid"/>
            <a:miter lim="400000"/>
            <a:headEnd type="none" w="med" len="med"/>
            <a:tailEnd type="none" w="med" len="med"/>
          </a:ln>
          <a:effectLst/>
        </p:spPr>
        <p:txBody>
          <a:bodyPr vert="horz" wrap="square" lIns="19050" tIns="19050" rIns="19050" bIns="19050" numCol="1" rtlCol="0" anchor="ctr" anchorCtr="0" compatLnSpc="1">
            <a:prstTxWarp prst="textNoShape">
              <a:avLst/>
            </a:prstTxWarp>
            <a:spAutoFit/>
          </a:bodyPr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</a:pPr>
            <a:endParaRPr lang="ru-RU" sz="1000">
              <a:solidFill>
                <a:srgbClr val="74808C"/>
              </a:solidFill>
              <a:latin typeface="Poppins" charset="0"/>
              <a:ea typeface="Poppins" charset="0"/>
              <a:cs typeface="Poppins" charset="0"/>
              <a:sym typeface="Poppins" charset="0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26322E0-CC48-A742-B72B-9C13E0AD7902}"/>
              </a:ext>
            </a:extLst>
          </p:cNvPr>
          <p:cNvGrpSpPr/>
          <p:nvPr/>
        </p:nvGrpSpPr>
        <p:grpSpPr>
          <a:xfrm>
            <a:off x="1603785" y="3429000"/>
            <a:ext cx="9470841" cy="1317963"/>
            <a:chOff x="5058520" y="7882280"/>
            <a:chExt cx="12458902" cy="2635925"/>
          </a:xfrm>
        </p:grpSpPr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id="{8991225D-CA92-0E4F-ACAC-B3B7C7BB8FEC}"/>
                </a:ext>
              </a:extLst>
            </p:cNvPr>
            <p:cNvSpPr/>
            <p:nvPr/>
          </p:nvSpPr>
          <p:spPr>
            <a:xfrm>
              <a:off x="5058520" y="7882280"/>
              <a:ext cx="945887" cy="642634"/>
            </a:xfrm>
            <a:custGeom>
              <a:avLst/>
              <a:gdLst>
                <a:gd name="connsiteX0" fmla="*/ 2136689 w 2608886"/>
                <a:gd name="connsiteY0" fmla="*/ 0 h 1772473"/>
                <a:gd name="connsiteX1" fmla="*/ 2190263 w 2608886"/>
                <a:gd name="connsiteY1" fmla="*/ 105159 h 1772473"/>
                <a:gd name="connsiteX2" fmla="*/ 1802119 w 2608886"/>
                <a:gd name="connsiteY2" fmla="*/ 475806 h 1772473"/>
                <a:gd name="connsiteX3" fmla="*/ 1728713 w 2608886"/>
                <a:gd name="connsiteY3" fmla="*/ 913222 h 1772473"/>
                <a:gd name="connsiteX4" fmla="*/ 1731060 w 2608886"/>
                <a:gd name="connsiteY4" fmla="*/ 910059 h 1772473"/>
                <a:gd name="connsiteX5" fmla="*/ 2452601 w 2608886"/>
                <a:gd name="connsiteY5" fmla="*/ 910059 h 1772473"/>
                <a:gd name="connsiteX6" fmla="*/ 2452601 w 2608886"/>
                <a:gd name="connsiteY6" fmla="*/ 1631500 h 1772473"/>
                <a:gd name="connsiteX7" fmla="*/ 1516262 w 2608886"/>
                <a:gd name="connsiteY7" fmla="*/ 1331221 h 1772473"/>
                <a:gd name="connsiteX8" fmla="*/ 1543356 w 2608886"/>
                <a:gd name="connsiteY8" fmla="*/ 619884 h 1772473"/>
                <a:gd name="connsiteX9" fmla="*/ 2136689 w 2608886"/>
                <a:gd name="connsiteY9" fmla="*/ 0 h 1772473"/>
                <a:gd name="connsiteX10" fmla="*/ 660315 w 2608886"/>
                <a:gd name="connsiteY10" fmla="*/ 0 h 1772473"/>
                <a:gd name="connsiteX11" fmla="*/ 713888 w 2608886"/>
                <a:gd name="connsiteY11" fmla="*/ 105159 h 1772473"/>
                <a:gd name="connsiteX12" fmla="*/ 325744 w 2608886"/>
                <a:gd name="connsiteY12" fmla="*/ 475806 h 1772473"/>
                <a:gd name="connsiteX13" fmla="*/ 252339 w 2608886"/>
                <a:gd name="connsiteY13" fmla="*/ 913222 h 1772473"/>
                <a:gd name="connsiteX14" fmla="*/ 254685 w 2608886"/>
                <a:gd name="connsiteY14" fmla="*/ 910059 h 1772473"/>
                <a:gd name="connsiteX15" fmla="*/ 976226 w 2608886"/>
                <a:gd name="connsiteY15" fmla="*/ 910059 h 1772473"/>
                <a:gd name="connsiteX16" fmla="*/ 976226 w 2608886"/>
                <a:gd name="connsiteY16" fmla="*/ 1631500 h 1772473"/>
                <a:gd name="connsiteX17" fmla="*/ 39887 w 2608886"/>
                <a:gd name="connsiteY17" fmla="*/ 1331221 h 1772473"/>
                <a:gd name="connsiteX18" fmla="*/ 66981 w 2608886"/>
                <a:gd name="connsiteY18" fmla="*/ 619884 h 1772473"/>
                <a:gd name="connsiteX19" fmla="*/ 660315 w 2608886"/>
                <a:gd name="connsiteY19" fmla="*/ 0 h 177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8886" h="1772473">
                  <a:moveTo>
                    <a:pt x="2136689" y="0"/>
                  </a:moveTo>
                  <a:lnTo>
                    <a:pt x="2190263" y="105159"/>
                  </a:lnTo>
                  <a:cubicBezTo>
                    <a:pt x="2021330" y="179306"/>
                    <a:pt x="1883848" y="310469"/>
                    <a:pt x="1802119" y="475806"/>
                  </a:cubicBezTo>
                  <a:cubicBezTo>
                    <a:pt x="1734914" y="611801"/>
                    <a:pt x="1711340" y="763698"/>
                    <a:pt x="1728713" y="913222"/>
                  </a:cubicBezTo>
                  <a:cubicBezTo>
                    <a:pt x="1729607" y="912255"/>
                    <a:pt x="1730110" y="910938"/>
                    <a:pt x="1731060" y="910059"/>
                  </a:cubicBezTo>
                  <a:cubicBezTo>
                    <a:pt x="1928372" y="711865"/>
                    <a:pt x="2251490" y="712743"/>
                    <a:pt x="2452601" y="910059"/>
                  </a:cubicBezTo>
                  <a:cubicBezTo>
                    <a:pt x="2658460" y="1112031"/>
                    <a:pt x="2663488" y="1443760"/>
                    <a:pt x="2452601" y="1631500"/>
                  </a:cubicBezTo>
                  <a:cubicBezTo>
                    <a:pt x="2153728" y="1897603"/>
                    <a:pt x="1631845" y="1781200"/>
                    <a:pt x="1516262" y="1331221"/>
                  </a:cubicBezTo>
                  <a:cubicBezTo>
                    <a:pt x="1456823" y="1099907"/>
                    <a:pt x="1462186" y="839602"/>
                    <a:pt x="1543356" y="619884"/>
                  </a:cubicBezTo>
                  <a:cubicBezTo>
                    <a:pt x="1647040" y="339197"/>
                    <a:pt x="1859994" y="113944"/>
                    <a:pt x="2136689" y="0"/>
                  </a:cubicBezTo>
                  <a:close/>
                  <a:moveTo>
                    <a:pt x="660315" y="0"/>
                  </a:moveTo>
                  <a:lnTo>
                    <a:pt x="713888" y="105159"/>
                  </a:lnTo>
                  <a:cubicBezTo>
                    <a:pt x="544955" y="179306"/>
                    <a:pt x="407473" y="310469"/>
                    <a:pt x="325744" y="475806"/>
                  </a:cubicBezTo>
                  <a:cubicBezTo>
                    <a:pt x="258540" y="611801"/>
                    <a:pt x="234965" y="763698"/>
                    <a:pt x="252339" y="913222"/>
                  </a:cubicBezTo>
                  <a:cubicBezTo>
                    <a:pt x="253232" y="912255"/>
                    <a:pt x="253735" y="910938"/>
                    <a:pt x="254685" y="910059"/>
                  </a:cubicBezTo>
                  <a:cubicBezTo>
                    <a:pt x="451997" y="711865"/>
                    <a:pt x="775115" y="712743"/>
                    <a:pt x="976226" y="910059"/>
                  </a:cubicBezTo>
                  <a:cubicBezTo>
                    <a:pt x="1182086" y="1112031"/>
                    <a:pt x="1187113" y="1443760"/>
                    <a:pt x="976226" y="1631500"/>
                  </a:cubicBezTo>
                  <a:cubicBezTo>
                    <a:pt x="677353" y="1897603"/>
                    <a:pt x="155470" y="1781200"/>
                    <a:pt x="39887" y="1331221"/>
                  </a:cubicBezTo>
                  <a:cubicBezTo>
                    <a:pt x="-19553" y="1099907"/>
                    <a:pt x="-14190" y="839602"/>
                    <a:pt x="66981" y="619884"/>
                  </a:cubicBezTo>
                  <a:cubicBezTo>
                    <a:pt x="170665" y="339197"/>
                    <a:pt x="383619" y="113944"/>
                    <a:pt x="660315" y="0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>
                <a:solidFill>
                  <a:srgbClr val="FFFFFF"/>
                </a:solidFill>
                <a:latin typeface="Arial" panose="020B0604020202020204"/>
                <a:sym typeface="Helvetica Neue Medium"/>
              </a:endParaRPr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id="{A6FA8B0D-3C1B-774D-95D2-D58EAA701BF7}"/>
                </a:ext>
              </a:extLst>
            </p:cNvPr>
            <p:cNvSpPr/>
            <p:nvPr/>
          </p:nvSpPr>
          <p:spPr>
            <a:xfrm rot="10800000">
              <a:off x="16571535" y="9583461"/>
              <a:ext cx="945887" cy="642634"/>
            </a:xfrm>
            <a:custGeom>
              <a:avLst/>
              <a:gdLst>
                <a:gd name="connsiteX0" fmla="*/ 2136689 w 2608886"/>
                <a:gd name="connsiteY0" fmla="*/ 0 h 1772473"/>
                <a:gd name="connsiteX1" fmla="*/ 2190263 w 2608886"/>
                <a:gd name="connsiteY1" fmla="*/ 105159 h 1772473"/>
                <a:gd name="connsiteX2" fmla="*/ 1802119 w 2608886"/>
                <a:gd name="connsiteY2" fmla="*/ 475806 h 1772473"/>
                <a:gd name="connsiteX3" fmla="*/ 1728713 w 2608886"/>
                <a:gd name="connsiteY3" fmla="*/ 913222 h 1772473"/>
                <a:gd name="connsiteX4" fmla="*/ 1731060 w 2608886"/>
                <a:gd name="connsiteY4" fmla="*/ 910059 h 1772473"/>
                <a:gd name="connsiteX5" fmla="*/ 2452601 w 2608886"/>
                <a:gd name="connsiteY5" fmla="*/ 910059 h 1772473"/>
                <a:gd name="connsiteX6" fmla="*/ 2452601 w 2608886"/>
                <a:gd name="connsiteY6" fmla="*/ 1631500 h 1772473"/>
                <a:gd name="connsiteX7" fmla="*/ 1516262 w 2608886"/>
                <a:gd name="connsiteY7" fmla="*/ 1331221 h 1772473"/>
                <a:gd name="connsiteX8" fmla="*/ 1543356 w 2608886"/>
                <a:gd name="connsiteY8" fmla="*/ 619884 h 1772473"/>
                <a:gd name="connsiteX9" fmla="*/ 2136689 w 2608886"/>
                <a:gd name="connsiteY9" fmla="*/ 0 h 1772473"/>
                <a:gd name="connsiteX10" fmla="*/ 660315 w 2608886"/>
                <a:gd name="connsiteY10" fmla="*/ 0 h 1772473"/>
                <a:gd name="connsiteX11" fmla="*/ 713888 w 2608886"/>
                <a:gd name="connsiteY11" fmla="*/ 105159 h 1772473"/>
                <a:gd name="connsiteX12" fmla="*/ 325744 w 2608886"/>
                <a:gd name="connsiteY12" fmla="*/ 475806 h 1772473"/>
                <a:gd name="connsiteX13" fmla="*/ 252339 w 2608886"/>
                <a:gd name="connsiteY13" fmla="*/ 913222 h 1772473"/>
                <a:gd name="connsiteX14" fmla="*/ 254685 w 2608886"/>
                <a:gd name="connsiteY14" fmla="*/ 910059 h 1772473"/>
                <a:gd name="connsiteX15" fmla="*/ 976226 w 2608886"/>
                <a:gd name="connsiteY15" fmla="*/ 910059 h 1772473"/>
                <a:gd name="connsiteX16" fmla="*/ 976226 w 2608886"/>
                <a:gd name="connsiteY16" fmla="*/ 1631500 h 1772473"/>
                <a:gd name="connsiteX17" fmla="*/ 39887 w 2608886"/>
                <a:gd name="connsiteY17" fmla="*/ 1331221 h 1772473"/>
                <a:gd name="connsiteX18" fmla="*/ 66981 w 2608886"/>
                <a:gd name="connsiteY18" fmla="*/ 619884 h 1772473"/>
                <a:gd name="connsiteX19" fmla="*/ 660315 w 2608886"/>
                <a:gd name="connsiteY19" fmla="*/ 0 h 177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8886" h="1772473">
                  <a:moveTo>
                    <a:pt x="2136689" y="0"/>
                  </a:moveTo>
                  <a:lnTo>
                    <a:pt x="2190263" y="105159"/>
                  </a:lnTo>
                  <a:cubicBezTo>
                    <a:pt x="2021330" y="179306"/>
                    <a:pt x="1883848" y="310469"/>
                    <a:pt x="1802119" y="475806"/>
                  </a:cubicBezTo>
                  <a:cubicBezTo>
                    <a:pt x="1734914" y="611801"/>
                    <a:pt x="1711340" y="763698"/>
                    <a:pt x="1728713" y="913222"/>
                  </a:cubicBezTo>
                  <a:cubicBezTo>
                    <a:pt x="1729607" y="912255"/>
                    <a:pt x="1730110" y="910938"/>
                    <a:pt x="1731060" y="910059"/>
                  </a:cubicBezTo>
                  <a:cubicBezTo>
                    <a:pt x="1928372" y="711865"/>
                    <a:pt x="2251490" y="712743"/>
                    <a:pt x="2452601" y="910059"/>
                  </a:cubicBezTo>
                  <a:cubicBezTo>
                    <a:pt x="2658460" y="1112031"/>
                    <a:pt x="2663488" y="1443760"/>
                    <a:pt x="2452601" y="1631500"/>
                  </a:cubicBezTo>
                  <a:cubicBezTo>
                    <a:pt x="2153728" y="1897603"/>
                    <a:pt x="1631845" y="1781200"/>
                    <a:pt x="1516262" y="1331221"/>
                  </a:cubicBezTo>
                  <a:cubicBezTo>
                    <a:pt x="1456823" y="1099907"/>
                    <a:pt x="1462186" y="839602"/>
                    <a:pt x="1543356" y="619884"/>
                  </a:cubicBezTo>
                  <a:cubicBezTo>
                    <a:pt x="1647040" y="339197"/>
                    <a:pt x="1859994" y="113944"/>
                    <a:pt x="2136689" y="0"/>
                  </a:cubicBezTo>
                  <a:close/>
                  <a:moveTo>
                    <a:pt x="660315" y="0"/>
                  </a:moveTo>
                  <a:lnTo>
                    <a:pt x="713888" y="105159"/>
                  </a:lnTo>
                  <a:cubicBezTo>
                    <a:pt x="544955" y="179306"/>
                    <a:pt x="407473" y="310469"/>
                    <a:pt x="325744" y="475806"/>
                  </a:cubicBezTo>
                  <a:cubicBezTo>
                    <a:pt x="258540" y="611801"/>
                    <a:pt x="234965" y="763698"/>
                    <a:pt x="252339" y="913222"/>
                  </a:cubicBezTo>
                  <a:cubicBezTo>
                    <a:pt x="253232" y="912255"/>
                    <a:pt x="253735" y="910938"/>
                    <a:pt x="254685" y="910059"/>
                  </a:cubicBezTo>
                  <a:cubicBezTo>
                    <a:pt x="451997" y="711865"/>
                    <a:pt x="775115" y="712743"/>
                    <a:pt x="976226" y="910059"/>
                  </a:cubicBezTo>
                  <a:cubicBezTo>
                    <a:pt x="1182086" y="1112031"/>
                    <a:pt x="1187113" y="1443760"/>
                    <a:pt x="976226" y="1631500"/>
                  </a:cubicBezTo>
                  <a:cubicBezTo>
                    <a:pt x="677353" y="1897603"/>
                    <a:pt x="155470" y="1781200"/>
                    <a:pt x="39887" y="1331221"/>
                  </a:cubicBezTo>
                  <a:cubicBezTo>
                    <a:pt x="-19553" y="1099907"/>
                    <a:pt x="-14190" y="839602"/>
                    <a:pt x="66981" y="619884"/>
                  </a:cubicBezTo>
                  <a:cubicBezTo>
                    <a:pt x="170665" y="339197"/>
                    <a:pt x="383619" y="113944"/>
                    <a:pt x="660315" y="0"/>
                  </a:cubicBezTo>
                  <a:close/>
                </a:path>
              </a:pathLst>
            </a:custGeom>
            <a:solidFill>
              <a:schemeClr val="tx1">
                <a:alpha val="12000"/>
              </a:schemeClr>
            </a:solidFill>
            <a:ln>
              <a:noFill/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defTabSz="412750" eaLnBrk="0" fontAlgn="base" hangingPunct="0">
                <a:spcBef>
                  <a:spcPct val="0"/>
                </a:spcBef>
                <a:spcAft>
                  <a:spcPct val="0"/>
                </a:spcAft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>
                <a:solidFill>
                  <a:srgbClr val="FFFFFF"/>
                </a:solidFill>
                <a:latin typeface="Arial" panose="020B0604020202020204"/>
                <a:sym typeface="Helvetica Neue Medium"/>
              </a:endParaRPr>
            </a:p>
          </p:txBody>
        </p:sp>
        <p:sp>
          <p:nvSpPr>
            <p:cNvPr id="16388" name="Rectangle 1">
              <a:extLst>
                <a:ext uri="{FF2B5EF4-FFF2-40B4-BE49-F238E27FC236}">
                  <a16:creationId xmlns:a16="http://schemas.microsoft.com/office/drawing/2014/main" id="{5560FC2A-2DEC-6A45-AF17-89681D33DC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2987" y="8203596"/>
              <a:ext cx="10657185" cy="23146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41275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we tried general method and parallelized method and printed the time consumption in the end to help us visually compare the advantages of parallelization.</a:t>
              </a:r>
              <a:endParaRPr lang="en-US" altLang="en-US" sz="1400" dirty="0">
                <a:solidFill>
                  <a:srgbClr val="E7E7E7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  <a:sym typeface="Poppins"/>
              </a:endParaRPr>
            </a:p>
          </p:txBody>
        </p:sp>
      </p:grpSp>
      <p:sp>
        <p:nvSpPr>
          <p:cNvPr id="10" name="Text Box 3">
            <a:extLst>
              <a:ext uri="{FF2B5EF4-FFF2-40B4-BE49-F238E27FC236}">
                <a16:creationId xmlns:a16="http://schemas.microsoft.com/office/drawing/2014/main" id="{A6824BBD-37C7-1B46-85CD-65481B26D9A5}"/>
              </a:ext>
            </a:extLst>
          </p:cNvPr>
          <p:cNvSpPr txBox="1">
            <a:spLocks/>
          </p:cNvSpPr>
          <p:nvPr/>
        </p:nvSpPr>
        <p:spPr bwMode="auto">
          <a:xfrm>
            <a:off x="3179738" y="1937878"/>
            <a:ext cx="3333357" cy="111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/>
          <a:lstStyle/>
          <a:p>
            <a:pPr defTabSz="41275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6600" dirty="0">
                <a:solidFill>
                  <a:srgbClr val="FEFFFF"/>
                </a:solidFill>
                <a:latin typeface="Impact" panose="020B0806030902050204" pitchFamily="34" charset="0"/>
                <a:ea typeface="Roboto Slab" pitchFamily="2" charset="0"/>
                <a:cs typeface="Times New Roman" panose="02020603050405020304" pitchFamily="18" charset="0"/>
                <a:sym typeface="Poppins Medium" charset="0"/>
              </a:rPr>
              <a:t>Foreword</a:t>
            </a:r>
            <a:endParaRPr lang="x-none" altLang="x-none" sz="6600" dirty="0">
              <a:solidFill>
                <a:srgbClr val="FEFFFF"/>
              </a:solidFill>
              <a:latin typeface="Impact" panose="020B0806030902050204" pitchFamily="34" charset="0"/>
              <a:ea typeface="Roboto Slab" pitchFamily="2" charset="0"/>
              <a:cs typeface="Times New Roman" panose="02020603050405020304" pitchFamily="18" charset="0"/>
              <a:sym typeface="Poppins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5255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EB8DDD5B-4905-4E94-AE46-E497EDE172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07556" y="668434"/>
            <a:ext cx="11150600" cy="920336"/>
          </a:xfrm>
        </p:spPr>
        <p:txBody>
          <a:bodyPr/>
          <a:lstStyle/>
          <a:p>
            <a:r>
              <a:rPr lang="en-US" dirty="0"/>
              <a:t>Parallelized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7447373E-ADAD-4CC3-8C97-148A7BE5F06A}"/>
              </a:ext>
            </a:extLst>
          </p:cNvPr>
          <p:cNvSpPr txBox="1">
            <a:spLocks/>
          </p:cNvSpPr>
          <p:nvPr/>
        </p:nvSpPr>
        <p:spPr bwMode="auto">
          <a:xfrm>
            <a:off x="2982425" y="2411665"/>
            <a:ext cx="6875449" cy="24678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8100" tIns="38100" rIns="38100" bIns="38100"/>
          <a:lstStyle/>
          <a:p>
            <a:pPr marL="457200" marR="0" lvl="0" indent="-457200" algn="l" defTabSz="8255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E94540"/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Times New Roman" panose="02020603050405020304" pitchFamily="18" charset="0"/>
              </a:rPr>
              <a:t>Multiprocessing . Pool</a:t>
            </a:r>
          </a:p>
          <a:p>
            <a:pPr marL="457200" marR="0" lvl="0" indent="-457200" algn="l" defTabSz="8255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3200" dirty="0">
                <a:solidFill>
                  <a:srgbClr val="E94540"/>
                </a:solidFill>
                <a:latin typeface="Impact" panose="020B0806030902050204" pitchFamily="34" charset="0"/>
                <a:cs typeface="Times New Roman" panose="02020603050405020304" pitchFamily="18" charset="0"/>
              </a:rPr>
              <a:t>Word2Vec built-in parallel method</a:t>
            </a: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E94540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Times New Roman" panose="02020603050405020304" pitchFamily="18" charset="0"/>
            </a:endParaRPr>
          </a:p>
          <a:p>
            <a:pPr marL="457200" marR="0" lvl="0" indent="-457200" algn="l" defTabSz="8255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E94540"/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Times New Roman" panose="02020603050405020304" pitchFamily="18" charset="0"/>
              </a:rPr>
              <a:t>BaggingClassifier wrapper</a:t>
            </a:r>
          </a:p>
          <a:p>
            <a:pPr marR="0" lvl="0" algn="l" defTabSz="8255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srgbClr val="E94540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466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C715242-F6E0-4EB6-8071-08092F03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/>
          <a:lstStyle/>
          <a:p>
            <a:r>
              <a:rPr lang="en-US" dirty="0"/>
              <a:t>datasets</a:t>
            </a:r>
            <a:br>
              <a:rPr lang="en-US" sz="4800" dirty="0">
                <a:latin typeface="Impact" panose="020B0806030902050204" pitchFamily="34" charset="0"/>
              </a:rPr>
            </a:br>
            <a:endParaRPr lang="en-US" sz="4800" dirty="0">
              <a:latin typeface="Impact" panose="020B0806030902050204" pitchFamily="34" charset="0"/>
            </a:endParaRPr>
          </a:p>
        </p:txBody>
      </p:sp>
      <p:grpSp>
        <p:nvGrpSpPr>
          <p:cNvPr id="22" name="Группа 1">
            <a:extLst>
              <a:ext uri="{FF2B5EF4-FFF2-40B4-BE49-F238E27FC236}">
                <a16:creationId xmlns:a16="http://schemas.microsoft.com/office/drawing/2014/main" id="{0BB9C917-24A2-4C09-A0BE-D0822CCEC3B5}"/>
              </a:ext>
            </a:extLst>
          </p:cNvPr>
          <p:cNvGrpSpPr/>
          <p:nvPr/>
        </p:nvGrpSpPr>
        <p:grpSpPr>
          <a:xfrm>
            <a:off x="2695074" y="1008848"/>
            <a:ext cx="6173234" cy="5040025"/>
            <a:chOff x="6647384" y="2209062"/>
            <a:chExt cx="11072110" cy="9039623"/>
          </a:xfrm>
        </p:grpSpPr>
        <p:sp>
          <p:nvSpPr>
            <p:cNvPr id="24" name="Text Box 3">
              <a:extLst>
                <a:ext uri="{FF2B5EF4-FFF2-40B4-BE49-F238E27FC236}">
                  <a16:creationId xmlns:a16="http://schemas.microsoft.com/office/drawing/2014/main" id="{88357562-7D0F-42F9-8C5F-59296648FD1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66977" y="2209062"/>
              <a:ext cx="9432925" cy="20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/>
            <a:lstStyle/>
            <a:p>
              <a:pPr algn="ctr"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x-none" sz="5000" dirty="0">
                  <a:solidFill>
                    <a:srgbClr val="E94540"/>
                  </a:solidFill>
                  <a:latin typeface="Impact" panose="020B0806030902050204" pitchFamily="34" charset="0"/>
                  <a:ea typeface="Roboto Slab" pitchFamily="2" charset="0"/>
                  <a:cs typeface="Montserrat Semi" charset="0"/>
                  <a:sym typeface="Poppins Medium" charset="0"/>
                </a:rPr>
                <a:t>Dow Jones</a:t>
              </a:r>
              <a:endParaRPr lang="x-none" altLang="x-none" sz="50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Montserrat Semi" charset="0"/>
                <a:sym typeface="Poppins Medium" charset="0"/>
              </a:endParaRPr>
            </a:p>
          </p:txBody>
        </p:sp>
        <p:sp>
          <p:nvSpPr>
            <p:cNvPr id="25" name="Rectangle 1">
              <a:extLst>
                <a:ext uri="{FF2B5EF4-FFF2-40B4-BE49-F238E27FC236}">
                  <a16:creationId xmlns:a16="http://schemas.microsoft.com/office/drawing/2014/main" id="{E8C3B84A-8CF0-42B7-AB30-C942EEFDB4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7384" y="4005444"/>
              <a:ext cx="11072110" cy="836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41275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100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Stock / (1992.01.01 - 2019.12.31)</a:t>
              </a:r>
              <a:endParaRPr lang="en-US" altLang="en-US" sz="1600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  <p:sp>
          <p:nvSpPr>
            <p:cNvPr id="26" name="Text Box 3">
              <a:extLst>
                <a:ext uri="{FF2B5EF4-FFF2-40B4-BE49-F238E27FC236}">
                  <a16:creationId xmlns:a16="http://schemas.microsoft.com/office/drawing/2014/main" id="{66C6857D-D4E2-4059-92C8-1033A7265F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66977" y="5455712"/>
              <a:ext cx="9432925" cy="20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/>
            <a:lstStyle/>
            <a:p>
              <a:pPr algn="ctr"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x-none" sz="5000" dirty="0">
                  <a:solidFill>
                    <a:srgbClr val="E94540"/>
                  </a:solidFill>
                  <a:latin typeface="Impact" panose="020B0806030902050204" pitchFamily="34" charset="0"/>
                  <a:ea typeface="Roboto Slab" pitchFamily="2" charset="0"/>
                  <a:cs typeface="Montserrat Semi" charset="0"/>
                  <a:sym typeface="Poppins Medium" charset="0"/>
                </a:rPr>
                <a:t>HuffPost</a:t>
              </a:r>
              <a:endParaRPr lang="x-none" altLang="x-none" sz="50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Montserrat Semi" charset="0"/>
                <a:sym typeface="Poppins Medium" charset="0"/>
              </a:endParaRPr>
            </a:p>
          </p:txBody>
        </p:sp>
        <p:sp>
          <p:nvSpPr>
            <p:cNvPr id="27" name="Rectangle 1">
              <a:extLst>
                <a:ext uri="{FF2B5EF4-FFF2-40B4-BE49-F238E27FC236}">
                  <a16:creationId xmlns:a16="http://schemas.microsoft.com/office/drawing/2014/main" id="{368523EC-14E1-4AEC-86E5-715D4D7A2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7384" y="7252093"/>
              <a:ext cx="11072110" cy="8320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41275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100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News Headline / (2012 - 2018)</a:t>
              </a:r>
              <a:endParaRPr lang="en-US" altLang="en-US" sz="1600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  <p:sp>
          <p:nvSpPr>
            <p:cNvPr id="28" name="Text Box 3">
              <a:extLst>
                <a:ext uri="{FF2B5EF4-FFF2-40B4-BE49-F238E27FC236}">
                  <a16:creationId xmlns:a16="http://schemas.microsoft.com/office/drawing/2014/main" id="{0FA79A88-777A-44D9-BD1F-36C4BA2C4A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66977" y="8702363"/>
              <a:ext cx="9432925" cy="20163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/>
            <a:lstStyle/>
            <a:p>
              <a:pPr algn="ctr" defTabSz="41275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x-none" sz="5000" dirty="0">
                  <a:solidFill>
                    <a:srgbClr val="E94540"/>
                  </a:solidFill>
                  <a:latin typeface="Impact" panose="020B0806030902050204" pitchFamily="34" charset="0"/>
                  <a:ea typeface="Roboto Slab" pitchFamily="2" charset="0"/>
                  <a:cs typeface="Montserrat Semi" charset="0"/>
                  <a:sym typeface="Poppins Medium" charset="0"/>
                </a:rPr>
                <a:t>The New York Times</a:t>
              </a:r>
              <a:endParaRPr lang="x-none" altLang="x-none" sz="50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Montserrat Semi" charset="0"/>
                <a:sym typeface="Poppins Medium" charset="0"/>
              </a:endParaRPr>
            </a:p>
          </p:txBody>
        </p:sp>
        <p:sp>
          <p:nvSpPr>
            <p:cNvPr id="29" name="Rectangle 1">
              <a:extLst>
                <a:ext uri="{FF2B5EF4-FFF2-40B4-BE49-F238E27FC236}">
                  <a16:creationId xmlns:a16="http://schemas.microsoft.com/office/drawing/2014/main" id="{D77C9D47-92DC-440E-880D-1D1F0E1323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7384" y="10498744"/>
              <a:ext cx="11072110" cy="749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41275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b="1" kern="100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News Headline / (1992 - 2019)</a:t>
              </a:r>
              <a:endParaRPr lang="en-US" altLang="en-US" sz="1600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9129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1654-96A5-4280-94F3-931C61A9F92C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4466FA7-5DB4-CB4E-813A-3B4427774EBE}"/>
              </a:ext>
            </a:extLst>
          </p:cNvPr>
          <p:cNvSpPr/>
          <p:nvPr/>
        </p:nvSpPr>
        <p:spPr>
          <a:xfrm>
            <a:off x="-64168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News happens everyday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Stock market only has 5 trading days per week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cs typeface="Times New Roman" panose="02020603050405020304" pitchFamily="18" charset="0"/>
              </a:rPr>
              <a:t>Tight up news and stock by date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C715242-F6E0-4EB6-8071-08092F03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/>
          <a:lstStyle/>
          <a:p>
            <a:r>
              <a:rPr lang="en-US" dirty="0"/>
              <a:t>Data processing</a:t>
            </a:r>
            <a:br>
              <a:rPr lang="en-US" sz="4800" dirty="0">
                <a:latin typeface="Impact" panose="020B0806030902050204" pitchFamily="34" charset="0"/>
              </a:rPr>
            </a:br>
            <a:endParaRPr lang="en-US" sz="4800" dirty="0">
              <a:latin typeface="Impact" panose="020B0806030902050204" pitchFamily="34" charset="0"/>
            </a:endParaRPr>
          </a:p>
        </p:txBody>
      </p:sp>
      <p:grpSp>
        <p:nvGrpSpPr>
          <p:cNvPr id="36" name="Группа 3">
            <a:extLst>
              <a:ext uri="{FF2B5EF4-FFF2-40B4-BE49-F238E27FC236}">
                <a16:creationId xmlns:a16="http://schemas.microsoft.com/office/drawing/2014/main" id="{78F2C5ED-E7DA-41E5-A075-976FBFB8873D}"/>
              </a:ext>
            </a:extLst>
          </p:cNvPr>
          <p:cNvGrpSpPr/>
          <p:nvPr/>
        </p:nvGrpSpPr>
        <p:grpSpPr>
          <a:xfrm>
            <a:off x="3664832" y="1344215"/>
            <a:ext cx="5103513" cy="2010111"/>
            <a:chOff x="2805644" y="4941487"/>
            <a:chExt cx="11842869" cy="904632"/>
          </a:xfrm>
        </p:grpSpPr>
        <p:sp>
          <p:nvSpPr>
            <p:cNvPr id="37" name="Rectangle 1">
              <a:extLst>
                <a:ext uri="{FF2B5EF4-FFF2-40B4-BE49-F238E27FC236}">
                  <a16:creationId xmlns:a16="http://schemas.microsoft.com/office/drawing/2014/main" id="{D6EA0342-3A29-461C-B7C5-E52EB87E03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8451" y="5383199"/>
              <a:ext cx="8837934" cy="4629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8255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en-US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  <p:sp>
          <p:nvSpPr>
            <p:cNvPr id="38" name="Text Box 3">
              <a:extLst>
                <a:ext uri="{FF2B5EF4-FFF2-40B4-BE49-F238E27FC236}">
                  <a16:creationId xmlns:a16="http://schemas.microsoft.com/office/drawing/2014/main" id="{7687A052-BDD8-4610-BFEF-AE0E23BDB8C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05644" y="4941487"/>
              <a:ext cx="11842869" cy="5023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8255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3200" dirty="0">
                  <a:solidFill>
                    <a:srgbClr val="E94540"/>
                  </a:solidFill>
                  <a:latin typeface="Impact" panose="020B0806030902050204" pitchFamily="34" charset="0"/>
                  <a:cs typeface="Times New Roman" panose="02020603050405020304" pitchFamily="18" charset="0"/>
                </a:rPr>
                <a:t>Market up/down indicator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Close - Open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1 means market goes up in that day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0 means market goes down in that day</a:t>
              </a:r>
            </a:p>
            <a:p>
              <a:pPr defTabSz="8255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x-none" altLang="x-none" sz="24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Times New Roman" panose="02020603050405020304" pitchFamily="18" charset="0"/>
                <a:sym typeface="Poppins Medium" charset="0"/>
              </a:endParaRPr>
            </a:p>
          </p:txBody>
        </p:sp>
      </p:grpSp>
      <p:grpSp>
        <p:nvGrpSpPr>
          <p:cNvPr id="42" name="Группа 3">
            <a:extLst>
              <a:ext uri="{FF2B5EF4-FFF2-40B4-BE49-F238E27FC236}">
                <a16:creationId xmlns:a16="http://schemas.microsoft.com/office/drawing/2014/main" id="{86A4830C-F149-4FC4-B451-36AA302D2C56}"/>
              </a:ext>
            </a:extLst>
          </p:cNvPr>
          <p:cNvGrpSpPr/>
          <p:nvPr/>
        </p:nvGrpSpPr>
        <p:grpSpPr>
          <a:xfrm>
            <a:off x="3713445" y="3921752"/>
            <a:ext cx="5790121" cy="2010111"/>
            <a:chOff x="2805644" y="4941487"/>
            <a:chExt cx="11842869" cy="904632"/>
          </a:xfrm>
        </p:grpSpPr>
        <p:sp>
          <p:nvSpPr>
            <p:cNvPr id="43" name="Rectangle 1">
              <a:extLst>
                <a:ext uri="{FF2B5EF4-FFF2-40B4-BE49-F238E27FC236}">
                  <a16:creationId xmlns:a16="http://schemas.microsoft.com/office/drawing/2014/main" id="{4C2A1FD1-1418-4A19-8D13-2F421DB8F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18451" y="5383199"/>
              <a:ext cx="8837934" cy="4629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8255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en-US" dirty="0">
                <a:solidFill>
                  <a:srgbClr val="E7E7E7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  <a:sym typeface="Poppins"/>
              </a:endParaRPr>
            </a:p>
          </p:txBody>
        </p:sp>
        <p:sp>
          <p:nvSpPr>
            <p:cNvPr id="44" name="Text Box 3">
              <a:extLst>
                <a:ext uri="{FF2B5EF4-FFF2-40B4-BE49-F238E27FC236}">
                  <a16:creationId xmlns:a16="http://schemas.microsoft.com/office/drawing/2014/main" id="{4A39C305-5E80-4617-A469-B5B8EB7BA77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05644" y="4941487"/>
              <a:ext cx="11842869" cy="5023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175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/>
            <a:lstStyle/>
            <a:p>
              <a:pPr defTabSz="8255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3200" dirty="0">
                  <a:solidFill>
                    <a:srgbClr val="E94540"/>
                  </a:solidFill>
                  <a:latin typeface="Impact" panose="020B0806030902050204" pitchFamily="34" charset="0"/>
                  <a:cs typeface="Times New Roman" panose="02020603050405020304" pitchFamily="18" charset="0"/>
                </a:rPr>
                <a:t>Data Joint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News happens everyday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Stock market only has 5 trading days per week 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b="1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Tight up news and stock by date</a:t>
              </a:r>
            </a:p>
            <a:p>
              <a:pPr defTabSz="8255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x-none" altLang="x-none" sz="2400" dirty="0">
                <a:solidFill>
                  <a:srgbClr val="E94540"/>
                </a:solidFill>
                <a:latin typeface="Impact" panose="020B0806030902050204" pitchFamily="34" charset="0"/>
                <a:ea typeface="Roboto Slab" pitchFamily="2" charset="0"/>
                <a:cs typeface="Times New Roman" panose="02020603050405020304" pitchFamily="18" charset="0"/>
                <a:sym typeface="Poppins Medium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011554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White">
  <a:themeElements>
    <a:clrScheme name="HiSlide - Black &amp; Red">
      <a:dk1>
        <a:srgbClr val="191818"/>
      </a:dk1>
      <a:lt1>
        <a:srgbClr val="FEFFFF"/>
      </a:lt1>
      <a:dk2>
        <a:srgbClr val="191818"/>
      </a:dk2>
      <a:lt2>
        <a:srgbClr val="E7E7E7"/>
      </a:lt2>
      <a:accent1>
        <a:srgbClr val="E94540"/>
      </a:accent1>
      <a:accent2>
        <a:srgbClr val="E94540"/>
      </a:accent2>
      <a:accent3>
        <a:srgbClr val="E94540"/>
      </a:accent3>
      <a:accent4>
        <a:srgbClr val="E94540"/>
      </a:accent4>
      <a:accent5>
        <a:srgbClr val="E94540"/>
      </a:accent5>
      <a:accent6>
        <a:srgbClr val="E94540"/>
      </a:accent6>
      <a:hlink>
        <a:srgbClr val="E94540"/>
      </a:hlink>
      <a:folHlink>
        <a:srgbClr val="C4383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25400" algn="ctr" rotWithShape="0">
            <a:srgbClr val="000000">
              <a:alpha val="50000"/>
            </a:srgbClr>
          </a:outerShdw>
        </a:effectLst>
      </a:spPr>
      <a:bodyPr vert="horz" wrap="square" lIns="38100" tIns="38100" rIns="38100" bIns="38100" numCol="1" anchor="ctr" anchorCtr="0" compatLnSpc="1">
        <a:prstTxWarp prst="textNoShape">
          <a:avLst/>
        </a:prstTxWarp>
        <a:spAutoFit/>
      </a:bodyPr>
      <a:lstStyle>
        <a:defPPr marL="0" marR="0" indent="0" algn="l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2000" b="0" i="0" u="none" strike="noStrike" cap="none" normalizeH="0" baseline="0">
            <a:ln>
              <a:noFill/>
            </a:ln>
            <a:solidFill>
              <a:srgbClr val="74808C"/>
            </a:solidFill>
            <a:effectLst/>
            <a:latin typeface="Poppins" charset="0"/>
            <a:ea typeface="Poppins" charset="0"/>
            <a:cs typeface="Poppins" charset="0"/>
            <a:sym typeface="Poppi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127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>
          <a:outerShdw blurRad="25400" algn="ctr" rotWithShape="0">
            <a:srgbClr val="000000">
              <a:alpha val="50000"/>
            </a:srgbClr>
          </a:outerShdw>
        </a:effectLst>
      </a:spPr>
      <a:bodyPr vert="horz" wrap="square" lIns="38100" tIns="38100" rIns="38100" bIns="38100" numCol="1" anchor="ctr" anchorCtr="0" compatLnSpc="1">
        <a:prstTxWarp prst="textNoShape">
          <a:avLst/>
        </a:prstTxWarp>
        <a:spAutoFit/>
      </a:bodyPr>
      <a:lstStyle>
        <a:defPPr marL="0" marR="0" indent="0" algn="l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x-none" altLang="x-none" sz="2000" b="0" i="0" u="none" strike="noStrike" cap="none" normalizeH="0" baseline="0">
            <a:ln>
              <a:noFill/>
            </a:ln>
            <a:solidFill>
              <a:srgbClr val="74808C"/>
            </a:solidFill>
            <a:effectLst/>
            <a:latin typeface="Poppins" charset="0"/>
            <a:ea typeface="Poppins" charset="0"/>
            <a:cs typeface="Poppins" charset="0"/>
            <a:sym typeface="Poppins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2008</Words>
  <Application>Microsoft Office PowerPoint</Application>
  <PresentationFormat>宽屏</PresentationFormat>
  <Paragraphs>188</Paragraphs>
  <Slides>22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Microsoft YaHei UI</vt:lpstr>
      <vt:lpstr>Montserrat Semi</vt:lpstr>
      <vt:lpstr>Poppins</vt:lpstr>
      <vt:lpstr>Poppins Medium</vt:lpstr>
      <vt:lpstr>Roboto</vt:lpstr>
      <vt:lpstr>Arial</vt:lpstr>
      <vt:lpstr>Arial Black</vt:lpstr>
      <vt:lpstr>Calibri</vt:lpstr>
      <vt:lpstr>Corbel</vt:lpstr>
      <vt:lpstr>Impact</vt:lpstr>
      <vt:lpstr>Times New Roman</vt:lpstr>
      <vt:lpstr>Office Theme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Parallelized method</vt:lpstr>
      <vt:lpstr>datasets </vt:lpstr>
      <vt:lpstr>Data processing </vt:lpstr>
      <vt:lpstr>Data cleaning </vt:lpstr>
      <vt:lpstr>Word Vectorization</vt:lpstr>
      <vt:lpstr>Fitting  To Models</vt:lpstr>
      <vt:lpstr>STILL NOT ACCURATE ENOUGH</vt:lpstr>
      <vt:lpstr>PowerPoint 演示文稿</vt:lpstr>
      <vt:lpstr>PowerPoint 演示文稿</vt:lpstr>
      <vt:lpstr>PowerPoint 演示文稿</vt:lpstr>
      <vt:lpstr>Conclusion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2020-04-22T04:00:41Z</dcterms:created>
  <dcterms:modified xsi:type="dcterms:W3CDTF">2020-08-07T03:32:52Z</dcterms:modified>
</cp:coreProperties>
</file>